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王漢宗特黑體" panose="02020500000000000000" charset="-12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46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hxFja1yPu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911" y="6848748"/>
            <a:ext cx="3183921" cy="5193652"/>
            <a:chOff x="0" y="0"/>
            <a:chExt cx="838564" cy="1367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8564" cy="1367876"/>
            </a:xfrm>
            <a:custGeom>
              <a:avLst/>
              <a:gdLst/>
              <a:ahLst/>
              <a:cxnLst/>
              <a:rect l="l" t="t" r="r" b="b"/>
              <a:pathLst>
                <a:path w="838564" h="1367876">
                  <a:moveTo>
                    <a:pt x="0" y="0"/>
                  </a:moveTo>
                  <a:lnTo>
                    <a:pt x="838564" y="0"/>
                  </a:lnTo>
                  <a:lnTo>
                    <a:pt x="838564" y="1367876"/>
                  </a:lnTo>
                  <a:lnTo>
                    <a:pt x="0" y="1367876"/>
                  </a:lnTo>
                  <a:close/>
                </a:path>
              </a:pathLst>
            </a:custGeom>
            <a:solidFill>
              <a:srgbClr val="FF62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38564" cy="141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14238" y="6819053"/>
            <a:ext cx="3171763" cy="3775581"/>
            <a:chOff x="0" y="0"/>
            <a:chExt cx="835362" cy="994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5362" cy="994392"/>
            </a:xfrm>
            <a:custGeom>
              <a:avLst/>
              <a:gdLst/>
              <a:ahLst/>
              <a:cxnLst/>
              <a:rect l="l" t="t" r="r" b="b"/>
              <a:pathLst>
                <a:path w="835362" h="994392">
                  <a:moveTo>
                    <a:pt x="0" y="0"/>
                  </a:moveTo>
                  <a:lnTo>
                    <a:pt x="835362" y="0"/>
                  </a:lnTo>
                  <a:lnTo>
                    <a:pt x="835362" y="994392"/>
                  </a:lnTo>
                  <a:lnTo>
                    <a:pt x="0" y="994392"/>
                  </a:lnTo>
                  <a:close/>
                </a:path>
              </a:pathLst>
            </a:custGeom>
            <a:solidFill>
              <a:srgbClr val="FFE87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35362" cy="1042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22853" y="6848748"/>
            <a:ext cx="3183921" cy="4328404"/>
            <a:chOff x="0" y="0"/>
            <a:chExt cx="838564" cy="11399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8564" cy="1139991"/>
            </a:xfrm>
            <a:custGeom>
              <a:avLst/>
              <a:gdLst/>
              <a:ahLst/>
              <a:cxnLst/>
              <a:rect l="l" t="t" r="r" b="b"/>
              <a:pathLst>
                <a:path w="838564" h="1139991">
                  <a:moveTo>
                    <a:pt x="0" y="0"/>
                  </a:moveTo>
                  <a:lnTo>
                    <a:pt x="838564" y="0"/>
                  </a:lnTo>
                  <a:lnTo>
                    <a:pt x="838564" y="1139991"/>
                  </a:lnTo>
                  <a:lnTo>
                    <a:pt x="0" y="1139991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38564" cy="118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86002" y="6819053"/>
            <a:ext cx="3086100" cy="4358098"/>
            <a:chOff x="0" y="0"/>
            <a:chExt cx="812800" cy="11478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147812"/>
            </a:xfrm>
            <a:custGeom>
              <a:avLst/>
              <a:gdLst/>
              <a:ahLst/>
              <a:cxnLst/>
              <a:rect l="l" t="t" r="r" b="b"/>
              <a:pathLst>
                <a:path w="812800" h="1147812">
                  <a:moveTo>
                    <a:pt x="0" y="0"/>
                  </a:moveTo>
                  <a:lnTo>
                    <a:pt x="812800" y="0"/>
                  </a:lnTo>
                  <a:lnTo>
                    <a:pt x="812800" y="1147812"/>
                  </a:lnTo>
                  <a:lnTo>
                    <a:pt x="0" y="1147812"/>
                  </a:lnTo>
                  <a:close/>
                </a:path>
              </a:pathLst>
            </a:custGeom>
            <a:solidFill>
              <a:srgbClr val="A2FA8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1195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2472102" y="6836477"/>
            <a:ext cx="3086100" cy="3740733"/>
            <a:chOff x="0" y="0"/>
            <a:chExt cx="812800" cy="9852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985214"/>
            </a:xfrm>
            <a:custGeom>
              <a:avLst/>
              <a:gdLst/>
              <a:ahLst/>
              <a:cxnLst/>
              <a:rect l="l" t="t" r="r" b="b"/>
              <a:pathLst>
                <a:path w="812800" h="985214">
                  <a:moveTo>
                    <a:pt x="0" y="0"/>
                  </a:moveTo>
                  <a:lnTo>
                    <a:pt x="812800" y="0"/>
                  </a:lnTo>
                  <a:lnTo>
                    <a:pt x="812800" y="985214"/>
                  </a:lnTo>
                  <a:lnTo>
                    <a:pt x="0" y="985214"/>
                  </a:lnTo>
                  <a:close/>
                </a:path>
              </a:pathLst>
            </a:custGeom>
            <a:solidFill>
              <a:srgbClr val="C6DE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1032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5548677" y="6848748"/>
            <a:ext cx="3086100" cy="3775581"/>
            <a:chOff x="0" y="0"/>
            <a:chExt cx="812800" cy="9943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994392"/>
            </a:xfrm>
            <a:custGeom>
              <a:avLst/>
              <a:gdLst/>
              <a:ahLst/>
              <a:cxnLst/>
              <a:rect l="l" t="t" r="r" b="b"/>
              <a:pathLst>
                <a:path w="812800" h="994392">
                  <a:moveTo>
                    <a:pt x="0" y="0"/>
                  </a:moveTo>
                  <a:lnTo>
                    <a:pt x="812800" y="0"/>
                  </a:lnTo>
                  <a:lnTo>
                    <a:pt x="812800" y="994392"/>
                  </a:lnTo>
                  <a:lnTo>
                    <a:pt x="0" y="994392"/>
                  </a:lnTo>
                  <a:close/>
                </a:path>
              </a:pathLst>
            </a:custGeom>
            <a:solidFill>
              <a:srgbClr val="CAB2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1042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3414971" y="7258827"/>
            <a:ext cx="2599685" cy="8220349"/>
          </a:xfrm>
          <a:custGeom>
            <a:avLst/>
            <a:gdLst/>
            <a:ahLst/>
            <a:cxnLst/>
            <a:rect l="l" t="t" r="r" b="b"/>
            <a:pathLst>
              <a:path w="2599685" h="8220349">
                <a:moveTo>
                  <a:pt x="0" y="0"/>
                </a:moveTo>
                <a:lnTo>
                  <a:pt x="2599685" y="0"/>
                </a:lnTo>
                <a:lnTo>
                  <a:pt x="2599685" y="8220349"/>
                </a:lnTo>
                <a:lnTo>
                  <a:pt x="0" y="8220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666393" y="7087442"/>
            <a:ext cx="2359990" cy="5773675"/>
          </a:xfrm>
          <a:custGeom>
            <a:avLst/>
            <a:gdLst/>
            <a:ahLst/>
            <a:cxnLst/>
            <a:rect l="l" t="t" r="r" b="b"/>
            <a:pathLst>
              <a:path w="2359990" h="5773675">
                <a:moveTo>
                  <a:pt x="0" y="0"/>
                </a:moveTo>
                <a:lnTo>
                  <a:pt x="2359990" y="0"/>
                </a:lnTo>
                <a:lnTo>
                  <a:pt x="2359990" y="5773675"/>
                </a:lnTo>
                <a:lnTo>
                  <a:pt x="0" y="5773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831859" y="7227004"/>
            <a:ext cx="2194385" cy="6700412"/>
          </a:xfrm>
          <a:custGeom>
            <a:avLst/>
            <a:gdLst/>
            <a:ahLst/>
            <a:cxnLst/>
            <a:rect l="l" t="t" r="r" b="b"/>
            <a:pathLst>
              <a:path w="2194385" h="6700412">
                <a:moveTo>
                  <a:pt x="0" y="0"/>
                </a:moveTo>
                <a:lnTo>
                  <a:pt x="2194385" y="0"/>
                </a:lnTo>
                <a:lnTo>
                  <a:pt x="2194385" y="6700412"/>
                </a:lnTo>
                <a:lnTo>
                  <a:pt x="0" y="670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2909101" y="7258827"/>
            <a:ext cx="2202576" cy="7432006"/>
          </a:xfrm>
          <a:custGeom>
            <a:avLst/>
            <a:gdLst/>
            <a:ahLst/>
            <a:cxnLst/>
            <a:rect l="l" t="t" r="r" b="b"/>
            <a:pathLst>
              <a:path w="2202576" h="7432006">
                <a:moveTo>
                  <a:pt x="0" y="0"/>
                </a:moveTo>
                <a:lnTo>
                  <a:pt x="2202577" y="0"/>
                </a:lnTo>
                <a:lnTo>
                  <a:pt x="2202577" y="7432006"/>
                </a:lnTo>
                <a:lnTo>
                  <a:pt x="0" y="74320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11736" y="7258827"/>
            <a:ext cx="2662627" cy="5145173"/>
          </a:xfrm>
          <a:custGeom>
            <a:avLst/>
            <a:gdLst/>
            <a:ahLst/>
            <a:cxnLst/>
            <a:rect l="l" t="t" r="r" b="b"/>
            <a:pathLst>
              <a:path w="2662627" h="5145173">
                <a:moveTo>
                  <a:pt x="0" y="0"/>
                </a:moveTo>
                <a:lnTo>
                  <a:pt x="2662628" y="0"/>
                </a:lnTo>
                <a:lnTo>
                  <a:pt x="2662628" y="5145173"/>
                </a:lnTo>
                <a:lnTo>
                  <a:pt x="0" y="51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795279">
            <a:off x="14970139" y="7358018"/>
            <a:ext cx="2738718" cy="6189194"/>
          </a:xfrm>
          <a:custGeom>
            <a:avLst/>
            <a:gdLst/>
            <a:ahLst/>
            <a:cxnLst/>
            <a:rect l="l" t="t" r="r" b="b"/>
            <a:pathLst>
              <a:path w="2738718" h="6189194">
                <a:moveTo>
                  <a:pt x="0" y="0"/>
                </a:moveTo>
                <a:lnTo>
                  <a:pt x="2738719" y="0"/>
                </a:lnTo>
                <a:lnTo>
                  <a:pt x="2738719" y="6189194"/>
                </a:lnTo>
                <a:lnTo>
                  <a:pt x="0" y="6189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324831" y="914400"/>
            <a:ext cx="16766896" cy="33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31"/>
              </a:lnSpc>
            </a:pPr>
            <a:r>
              <a:rPr lang="en-US" sz="11028">
                <a:solidFill>
                  <a:srgbClr val="FF914D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心情溫度計(簡式健康量表)</a:t>
            </a:r>
          </a:p>
          <a:p>
            <a:pPr algn="ctr">
              <a:lnSpc>
                <a:spcPts val="12131"/>
              </a:lnSpc>
            </a:pPr>
            <a:r>
              <a:rPr lang="en-US" sz="11028">
                <a:solidFill>
                  <a:srgbClr val="FF914D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~擁抱心力量~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5864560" y="4644039"/>
            <a:ext cx="6558880" cy="998921"/>
            <a:chOff x="0" y="0"/>
            <a:chExt cx="2154394" cy="32811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54394" cy="328116"/>
            </a:xfrm>
            <a:custGeom>
              <a:avLst/>
              <a:gdLst/>
              <a:ahLst/>
              <a:cxnLst/>
              <a:rect l="l" t="t" r="r" b="b"/>
              <a:pathLst>
                <a:path w="2154394" h="328116">
                  <a:moveTo>
                    <a:pt x="0" y="0"/>
                  </a:moveTo>
                  <a:lnTo>
                    <a:pt x="2154394" y="0"/>
                  </a:lnTo>
                  <a:lnTo>
                    <a:pt x="2154394" y="328116"/>
                  </a:lnTo>
                  <a:lnTo>
                    <a:pt x="0" y="328116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2154394" cy="375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6220078" y="4785419"/>
            <a:ext cx="5847844" cy="588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  <a:spcBef>
                <a:spcPct val="0"/>
              </a:spcBef>
            </a:pPr>
            <a:r>
              <a:rPr lang="en-US" sz="3085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114.10.31班會課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762500"/>
            <a:ext cx="16230600" cy="1898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情緒管理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617894" y="-4999326"/>
            <a:ext cx="19118865" cy="8660122"/>
            <a:chOff x="0" y="0"/>
            <a:chExt cx="25491820" cy="1154683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592"/>
              <a:ext cx="4245228" cy="6924870"/>
              <a:chOff x="0" y="0"/>
              <a:chExt cx="838564" cy="136787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8564" cy="1367876"/>
              </a:xfrm>
              <a:custGeom>
                <a:avLst/>
                <a:gdLst/>
                <a:ahLst/>
                <a:cxnLst/>
                <a:rect l="l" t="t" r="r" b="b"/>
                <a:pathLst>
                  <a:path w="838564" h="1367876">
                    <a:moveTo>
                      <a:pt x="0" y="0"/>
                    </a:moveTo>
                    <a:lnTo>
                      <a:pt x="838564" y="0"/>
                    </a:lnTo>
                    <a:lnTo>
                      <a:pt x="838564" y="1367876"/>
                    </a:lnTo>
                    <a:lnTo>
                      <a:pt x="0" y="1367876"/>
                    </a:lnTo>
                    <a:close/>
                  </a:path>
                </a:pathLst>
              </a:custGeom>
              <a:solidFill>
                <a:srgbClr val="FF6262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838564" cy="1415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8350865" y="0"/>
              <a:ext cx="4229018" cy="5034108"/>
              <a:chOff x="0" y="0"/>
              <a:chExt cx="835362" cy="99439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35362" cy="994392"/>
              </a:xfrm>
              <a:custGeom>
                <a:avLst/>
                <a:gdLst/>
                <a:ahLst/>
                <a:cxnLst/>
                <a:rect l="l" t="t" r="r" b="b"/>
                <a:pathLst>
                  <a:path w="835362" h="994392">
                    <a:moveTo>
                      <a:pt x="0" y="0"/>
                    </a:moveTo>
                    <a:lnTo>
                      <a:pt x="835362" y="0"/>
                    </a:lnTo>
                    <a:lnTo>
                      <a:pt x="835362" y="994392"/>
                    </a:lnTo>
                    <a:lnTo>
                      <a:pt x="0" y="994392"/>
                    </a:lnTo>
                    <a:close/>
                  </a:path>
                </a:pathLst>
              </a:custGeom>
              <a:solidFill>
                <a:srgbClr val="FFE871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835362" cy="10420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229018" y="39592"/>
              <a:ext cx="4245228" cy="5771205"/>
              <a:chOff x="0" y="0"/>
              <a:chExt cx="838564" cy="113999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38564" cy="1139991"/>
              </a:xfrm>
              <a:custGeom>
                <a:avLst/>
                <a:gdLst/>
                <a:ahLst/>
                <a:cxnLst/>
                <a:rect l="l" t="t" r="r" b="b"/>
                <a:pathLst>
                  <a:path w="838564" h="1139991">
                    <a:moveTo>
                      <a:pt x="0" y="0"/>
                    </a:moveTo>
                    <a:lnTo>
                      <a:pt x="838564" y="0"/>
                    </a:lnTo>
                    <a:lnTo>
                      <a:pt x="838564" y="1139991"/>
                    </a:lnTo>
                    <a:lnTo>
                      <a:pt x="0" y="1139991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838564" cy="11876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579883" y="0"/>
              <a:ext cx="4114800" cy="5810798"/>
              <a:chOff x="0" y="0"/>
              <a:chExt cx="812800" cy="114781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11478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781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47812"/>
                    </a:lnTo>
                    <a:lnTo>
                      <a:pt x="0" y="1147812"/>
                    </a:lnTo>
                    <a:close/>
                  </a:path>
                </a:pathLst>
              </a:custGeom>
              <a:solidFill>
                <a:srgbClr val="A2FA88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812800" cy="11954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10800000">
              <a:off x="16694683" y="23232"/>
              <a:ext cx="4114800" cy="4987644"/>
              <a:chOff x="0" y="0"/>
              <a:chExt cx="812800" cy="98521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98521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85214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85214"/>
                    </a:lnTo>
                    <a:lnTo>
                      <a:pt x="0" y="985214"/>
                    </a:lnTo>
                    <a:close/>
                  </a:path>
                </a:pathLst>
              </a:custGeom>
              <a:solidFill>
                <a:srgbClr val="C6DE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812800" cy="1032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10800000">
              <a:off x="20796783" y="39592"/>
              <a:ext cx="4114800" cy="5034108"/>
              <a:chOff x="0" y="0"/>
              <a:chExt cx="812800" cy="99439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99439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9439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94392"/>
                    </a:lnTo>
                    <a:lnTo>
                      <a:pt x="0" y="994392"/>
                    </a:lnTo>
                    <a:close/>
                  </a:path>
                </a:pathLst>
              </a:custGeom>
              <a:solidFill>
                <a:srgbClr val="CAB2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10420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4618509" y="586365"/>
              <a:ext cx="3466247" cy="10960465"/>
            </a:xfrm>
            <a:custGeom>
              <a:avLst/>
              <a:gdLst/>
              <a:ahLst/>
              <a:cxnLst/>
              <a:rect l="l" t="t" r="r" b="b"/>
              <a:pathLst>
                <a:path w="3466247" h="10960465">
                  <a:moveTo>
                    <a:pt x="0" y="0"/>
                  </a:moveTo>
                  <a:lnTo>
                    <a:pt x="3466247" y="0"/>
                  </a:lnTo>
                  <a:lnTo>
                    <a:pt x="3466247" y="10960465"/>
                  </a:lnTo>
                  <a:lnTo>
                    <a:pt x="0" y="10960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8953739" y="357852"/>
              <a:ext cx="3146653" cy="7698233"/>
            </a:xfrm>
            <a:custGeom>
              <a:avLst/>
              <a:gdLst/>
              <a:ahLst/>
              <a:cxnLst/>
              <a:rect l="l" t="t" r="r" b="b"/>
              <a:pathLst>
                <a:path w="3146653" h="7698233">
                  <a:moveTo>
                    <a:pt x="0" y="0"/>
                  </a:moveTo>
                  <a:lnTo>
                    <a:pt x="3146652" y="0"/>
                  </a:lnTo>
                  <a:lnTo>
                    <a:pt x="3146652" y="7698233"/>
                  </a:lnTo>
                  <a:lnTo>
                    <a:pt x="0" y="7698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3174360" y="543934"/>
              <a:ext cx="2925847" cy="8933883"/>
            </a:xfrm>
            <a:custGeom>
              <a:avLst/>
              <a:gdLst/>
              <a:ahLst/>
              <a:cxnLst/>
              <a:rect l="l" t="t" r="r" b="b"/>
              <a:pathLst>
                <a:path w="2925847" h="8933883">
                  <a:moveTo>
                    <a:pt x="0" y="0"/>
                  </a:moveTo>
                  <a:lnTo>
                    <a:pt x="2925847" y="0"/>
                  </a:lnTo>
                  <a:lnTo>
                    <a:pt x="2925847" y="8933883"/>
                  </a:lnTo>
                  <a:lnTo>
                    <a:pt x="0" y="8933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7277349" y="586365"/>
              <a:ext cx="2936768" cy="9909341"/>
            </a:xfrm>
            <a:custGeom>
              <a:avLst/>
              <a:gdLst/>
              <a:ahLst/>
              <a:cxnLst/>
              <a:rect l="l" t="t" r="r" b="b"/>
              <a:pathLst>
                <a:path w="2936768" h="9909341">
                  <a:moveTo>
                    <a:pt x="0" y="0"/>
                  </a:moveTo>
                  <a:lnTo>
                    <a:pt x="2936769" y="0"/>
                  </a:lnTo>
                  <a:lnTo>
                    <a:pt x="2936769" y="9909341"/>
                  </a:lnTo>
                  <a:lnTo>
                    <a:pt x="0" y="990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347530" y="586365"/>
              <a:ext cx="3550169" cy="6860231"/>
            </a:xfrm>
            <a:custGeom>
              <a:avLst/>
              <a:gdLst/>
              <a:ahLst/>
              <a:cxnLst/>
              <a:rect l="l" t="t" r="r" b="b"/>
              <a:pathLst>
                <a:path w="3550169" h="6860231">
                  <a:moveTo>
                    <a:pt x="0" y="0"/>
                  </a:moveTo>
                  <a:lnTo>
                    <a:pt x="3550169" y="0"/>
                  </a:lnTo>
                  <a:lnTo>
                    <a:pt x="3550169" y="6860231"/>
                  </a:lnTo>
                  <a:lnTo>
                    <a:pt x="0" y="6860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795279">
              <a:off x="20025400" y="718619"/>
              <a:ext cx="3651625" cy="8252259"/>
            </a:xfrm>
            <a:custGeom>
              <a:avLst/>
              <a:gdLst/>
              <a:ahLst/>
              <a:cxnLst/>
              <a:rect l="l" t="t" r="r" b="b"/>
              <a:pathLst>
                <a:path w="3651625" h="8252259">
                  <a:moveTo>
                    <a:pt x="0" y="0"/>
                  </a:moveTo>
                  <a:lnTo>
                    <a:pt x="3651624" y="0"/>
                  </a:lnTo>
                  <a:lnTo>
                    <a:pt x="3651624" y="8252259"/>
                  </a:lnTo>
                  <a:lnTo>
                    <a:pt x="0" y="8252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501326" y="2500326"/>
            <a:ext cx="10287000" cy="5286348"/>
            <a:chOff x="0" y="0"/>
            <a:chExt cx="3702924" cy="30344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02924" cy="3034431"/>
            </a:xfrm>
            <a:custGeom>
              <a:avLst/>
              <a:gdLst/>
              <a:ahLst/>
              <a:cxnLst/>
              <a:rect l="l" t="t" r="r" b="b"/>
              <a:pathLst>
                <a:path w="3702924" h="3034431">
                  <a:moveTo>
                    <a:pt x="0" y="0"/>
                  </a:moveTo>
                  <a:lnTo>
                    <a:pt x="3702924" y="0"/>
                  </a:lnTo>
                  <a:lnTo>
                    <a:pt x="3702924" y="3034431"/>
                  </a:lnTo>
                  <a:lnTo>
                    <a:pt x="0" y="3034431"/>
                  </a:lnTo>
                  <a:close/>
                </a:path>
              </a:pathLst>
            </a:custGeom>
            <a:solidFill>
              <a:srgbClr val="A2FA8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702924" cy="30820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416745"/>
            <a:ext cx="11795788" cy="5331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70"/>
              </a:lnSpc>
            </a:pPr>
            <a:r>
              <a:rPr lang="en-US" sz="4978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一、積極暫停法</a:t>
            </a:r>
          </a:p>
          <a:p>
            <a:pPr algn="l">
              <a:lnSpc>
                <a:spcPts val="6970"/>
              </a:lnSpc>
            </a:pPr>
            <a:r>
              <a:rPr lang="en-US" sz="4978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告訴別人，我現在情緒很激動，需要暫時離開。</a:t>
            </a:r>
          </a:p>
          <a:p>
            <a:pPr algn="l">
              <a:lnSpc>
                <a:spcPts val="6970"/>
              </a:lnSpc>
            </a:pPr>
            <a:endParaRPr/>
          </a:p>
          <a:p>
            <a:pPr algn="l">
              <a:lnSpc>
                <a:spcPts val="6970"/>
              </a:lnSpc>
              <a:spcBef>
                <a:spcPct val="0"/>
              </a:spcBef>
            </a:pPr>
            <a:r>
              <a:rPr lang="en-US" sz="4978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物理空間轉換有助於中斷壓力反應，讓你有機會重新掌控局面。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52877" y="1523239"/>
            <a:ext cx="10684484" cy="122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爭取冷靜的黃金時間</a:t>
            </a:r>
          </a:p>
        </p:txBody>
      </p:sp>
      <p:sp>
        <p:nvSpPr>
          <p:cNvPr id="7" name="Freeform 7"/>
          <p:cNvSpPr/>
          <p:nvPr/>
        </p:nvSpPr>
        <p:spPr>
          <a:xfrm>
            <a:off x="13787470" y="1928790"/>
            <a:ext cx="3250086" cy="4569540"/>
          </a:xfrm>
          <a:custGeom>
            <a:avLst/>
            <a:gdLst/>
            <a:ahLst/>
            <a:cxnLst/>
            <a:rect l="l" t="t" r="r" b="b"/>
            <a:pathLst>
              <a:path w="3250086" h="4569540">
                <a:moveTo>
                  <a:pt x="0" y="0"/>
                </a:moveTo>
                <a:lnTo>
                  <a:pt x="3250086" y="0"/>
                </a:lnTo>
                <a:lnTo>
                  <a:pt x="3250086" y="4569540"/>
                </a:lnTo>
                <a:lnTo>
                  <a:pt x="0" y="4569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13270" y="1742645"/>
            <a:ext cx="13276516" cy="8836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70"/>
              </a:lnSpc>
            </a:pPr>
            <a:r>
              <a:rPr lang="zh-TW" altLang="en-US" sz="4978" dirty="0" smtClean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二</a:t>
            </a:r>
            <a:r>
              <a:rPr lang="en-US" sz="4978" dirty="0" smtClean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、</a:t>
            </a:r>
            <a:r>
              <a:rPr lang="en-US" sz="49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深呼吸練習法</a:t>
            </a:r>
            <a:endParaRPr lang="en-US" sz="4978" dirty="0">
              <a:solidFill>
                <a:srgbClr val="000000"/>
              </a:solidFill>
              <a:latin typeface="王漢宗特黑體"/>
              <a:ea typeface="王漢宗特黑體"/>
              <a:cs typeface="王漢宗特黑體"/>
              <a:sym typeface="王漢宗特黑體"/>
            </a:endParaRPr>
          </a:p>
          <a:p>
            <a:pPr marL="1074889" lvl="1" indent="-537444" algn="l">
              <a:lnSpc>
                <a:spcPts val="6970"/>
              </a:lnSpc>
              <a:buAutoNum type="arabicPeriod"/>
            </a:pPr>
            <a:r>
              <a:rPr lang="en-US" sz="49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找一個舒適的姿勢，閉上眼睛</a:t>
            </a:r>
            <a:r>
              <a:rPr lang="en-US" sz="49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。</a:t>
            </a:r>
          </a:p>
          <a:p>
            <a:pPr marL="1074889" lvl="1" indent="-537444" algn="l">
              <a:lnSpc>
                <a:spcPts val="6970"/>
              </a:lnSpc>
              <a:buAutoNum type="arabicPeriod"/>
            </a:pPr>
            <a:r>
              <a:rPr lang="en-US" sz="49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用鼻子深深地吸氣，心中默數</a:t>
            </a:r>
            <a:r>
              <a:rPr lang="en-US" sz="49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4 </a:t>
            </a:r>
            <a:r>
              <a:rPr lang="en-US" sz="49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秒，感受腹部像氣球一樣鼓起</a:t>
            </a:r>
            <a:r>
              <a:rPr lang="en-US" sz="49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。</a:t>
            </a:r>
          </a:p>
          <a:p>
            <a:pPr marL="1074889" lvl="1" indent="-537444" algn="l">
              <a:lnSpc>
                <a:spcPts val="6970"/>
              </a:lnSpc>
              <a:buAutoNum type="arabicPeriod"/>
            </a:pPr>
            <a:r>
              <a:rPr lang="en-US" sz="49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屏住呼吸，默數</a:t>
            </a:r>
            <a:r>
              <a:rPr lang="en-US" sz="49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2-4 秒。</a:t>
            </a:r>
          </a:p>
          <a:p>
            <a:pPr marL="1074889" lvl="1" indent="-537444" algn="l">
              <a:lnSpc>
                <a:spcPts val="6970"/>
              </a:lnSpc>
              <a:buAutoNum type="arabicPeriod"/>
            </a:pPr>
            <a:r>
              <a:rPr lang="en-US" sz="49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用嘴巴緩慢而均勻地吐氣，默數</a:t>
            </a:r>
            <a:r>
              <a:rPr lang="en-US" sz="49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6-8 </a:t>
            </a:r>
            <a:r>
              <a:rPr lang="en-US" sz="49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秒，感受腹部向內收縮</a:t>
            </a:r>
            <a:r>
              <a:rPr lang="en-US" sz="49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。</a:t>
            </a:r>
          </a:p>
          <a:p>
            <a:pPr marL="1074889" lvl="1" indent="-537444" algn="l">
              <a:lnSpc>
                <a:spcPts val="6970"/>
              </a:lnSpc>
              <a:spcBef>
                <a:spcPct val="0"/>
              </a:spcBef>
              <a:buAutoNum type="arabicPeriod"/>
            </a:pPr>
            <a:r>
              <a:rPr lang="en-US" sz="49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重複數次，直到感覺身體的緊繃感有所緩解</a:t>
            </a:r>
            <a:r>
              <a:rPr lang="en-US" sz="49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。</a:t>
            </a:r>
          </a:p>
          <a:p>
            <a:pPr algn="l">
              <a:lnSpc>
                <a:spcPts val="6970"/>
              </a:lnSpc>
              <a:spcBef>
                <a:spcPct val="0"/>
              </a:spcBef>
            </a:pPr>
            <a:endParaRPr dirty="0"/>
          </a:p>
        </p:txBody>
      </p:sp>
      <p:sp>
        <p:nvSpPr>
          <p:cNvPr id="7" name="TextBox 7"/>
          <p:cNvSpPr txBox="1"/>
          <p:nvPr/>
        </p:nvSpPr>
        <p:spPr>
          <a:xfrm>
            <a:off x="2160351" y="160416"/>
            <a:ext cx="10684484" cy="122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爭取冷靜的黃金時間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4594" y="0"/>
            <a:ext cx="4643406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742004" y="-9176153"/>
            <a:ext cx="6003109" cy="21863631"/>
            <a:chOff x="0" y="0"/>
            <a:chExt cx="1779606" cy="6481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9606" cy="6481416"/>
            </a:xfrm>
            <a:custGeom>
              <a:avLst/>
              <a:gdLst/>
              <a:ahLst/>
              <a:cxnLst/>
              <a:rect l="l" t="t" r="r" b="b"/>
              <a:pathLst>
                <a:path w="1779606" h="6481416">
                  <a:moveTo>
                    <a:pt x="0" y="0"/>
                  </a:moveTo>
                  <a:lnTo>
                    <a:pt x="1779606" y="0"/>
                  </a:lnTo>
                  <a:lnTo>
                    <a:pt x="1779606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79606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81419" y="334146"/>
            <a:ext cx="3142678" cy="4114800"/>
          </a:xfrm>
          <a:custGeom>
            <a:avLst/>
            <a:gdLst/>
            <a:ahLst/>
            <a:cxnLst/>
            <a:rect l="l" t="t" r="r" b="b"/>
            <a:pathLst>
              <a:path w="3142678" h="4114800">
                <a:moveTo>
                  <a:pt x="0" y="0"/>
                </a:moveTo>
                <a:lnTo>
                  <a:pt x="3142678" y="0"/>
                </a:lnTo>
                <a:lnTo>
                  <a:pt x="31426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46837" y="5114264"/>
            <a:ext cx="15194325" cy="445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72"/>
              </a:lnSpc>
            </a:pPr>
            <a:r>
              <a:rPr lang="en-US" sz="4980">
                <a:solidFill>
                  <a:srgbClr val="E93015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1.探索個人情緒地圖： 定期回想並記錄</a:t>
            </a:r>
            <a:r>
              <a:rPr lang="en-US" sz="498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：哪些特定情境、人物或話語會引發你的何種情緒？身體會有什麼反應？當你對自己的「情緒觸發點」越瞭解，就越能在下一次相似情境發生時提前做好準備。</a:t>
            </a:r>
          </a:p>
          <a:p>
            <a:pPr algn="l">
              <a:lnSpc>
                <a:spcPts val="6972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6490787" y="534081"/>
            <a:ext cx="11218120" cy="3202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長期情緒管理策略</a:t>
            </a:r>
          </a:p>
          <a:p>
            <a:pPr algn="l">
              <a:lnSpc>
                <a:spcPts val="5312"/>
              </a:lnSpc>
            </a:pPr>
            <a:endParaRPr/>
          </a:p>
          <a:p>
            <a:pPr algn="l">
              <a:lnSpc>
                <a:spcPts val="5312"/>
              </a:lnSpc>
            </a:pPr>
            <a:r>
              <a:rPr lang="en-US" sz="4829">
                <a:solidFill>
                  <a:srgbClr val="32A3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情緒管理如同健身，需要長期且規律練習才能內化成一種習慣和能力。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742004" y="-9176153"/>
            <a:ext cx="6003109" cy="21863631"/>
            <a:chOff x="0" y="0"/>
            <a:chExt cx="1779606" cy="6481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9606" cy="6481416"/>
            </a:xfrm>
            <a:custGeom>
              <a:avLst/>
              <a:gdLst/>
              <a:ahLst/>
              <a:cxnLst/>
              <a:rect l="l" t="t" r="r" b="b"/>
              <a:pathLst>
                <a:path w="1779606" h="6481416">
                  <a:moveTo>
                    <a:pt x="0" y="0"/>
                  </a:moveTo>
                  <a:lnTo>
                    <a:pt x="1779606" y="0"/>
                  </a:lnTo>
                  <a:lnTo>
                    <a:pt x="1779606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79606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81419" y="334146"/>
            <a:ext cx="3142678" cy="4114800"/>
          </a:xfrm>
          <a:custGeom>
            <a:avLst/>
            <a:gdLst/>
            <a:ahLst/>
            <a:cxnLst/>
            <a:rect l="l" t="t" r="r" b="b"/>
            <a:pathLst>
              <a:path w="3142678" h="4114800">
                <a:moveTo>
                  <a:pt x="0" y="0"/>
                </a:moveTo>
                <a:lnTo>
                  <a:pt x="3142678" y="0"/>
                </a:lnTo>
                <a:lnTo>
                  <a:pt x="31426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490787" y="534081"/>
            <a:ext cx="11218120" cy="3202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長期情緒管理策略</a:t>
            </a:r>
          </a:p>
          <a:p>
            <a:pPr algn="l">
              <a:lnSpc>
                <a:spcPts val="5312"/>
              </a:lnSpc>
            </a:pPr>
            <a:endParaRPr/>
          </a:p>
          <a:p>
            <a:pPr algn="l">
              <a:lnSpc>
                <a:spcPts val="5312"/>
              </a:lnSpc>
            </a:pPr>
            <a:r>
              <a:rPr lang="en-US" sz="4829">
                <a:solidFill>
                  <a:srgbClr val="32A3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情緒管理如同健身，需要長期且規律練習才能內化成一種習慣和能力。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6837" y="5114264"/>
            <a:ext cx="15194325" cy="445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72"/>
              </a:lnSpc>
            </a:pPr>
            <a:r>
              <a:rPr lang="en-US" sz="4980">
                <a:solidFill>
                  <a:srgbClr val="F42F4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2.</a:t>
            </a:r>
            <a:r>
              <a:rPr lang="en-US" sz="4980">
                <a:solidFill>
                  <a:srgbClr val="E93015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練習正向思考與感恩： </a:t>
            </a:r>
            <a:r>
              <a:rPr lang="en-US" sz="498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即使在糟糕的情況中，也試著尋找值得慶幸或感謝的地方。例如，「雖然車子被刮傷了，但慶幸的是人沒有受傷。」每天睡前寫下三件值得感恩的人事物，能有效提升幸福感，平緩情緒。</a:t>
            </a:r>
          </a:p>
          <a:p>
            <a:pPr algn="l">
              <a:lnSpc>
                <a:spcPts val="697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742004" y="-9176153"/>
            <a:ext cx="6003109" cy="21863631"/>
            <a:chOff x="0" y="0"/>
            <a:chExt cx="1779606" cy="6481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9606" cy="6481416"/>
            </a:xfrm>
            <a:custGeom>
              <a:avLst/>
              <a:gdLst/>
              <a:ahLst/>
              <a:cxnLst/>
              <a:rect l="l" t="t" r="r" b="b"/>
              <a:pathLst>
                <a:path w="1779606" h="6481416">
                  <a:moveTo>
                    <a:pt x="0" y="0"/>
                  </a:moveTo>
                  <a:lnTo>
                    <a:pt x="1779606" y="0"/>
                  </a:lnTo>
                  <a:lnTo>
                    <a:pt x="1779606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79606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81419" y="334146"/>
            <a:ext cx="3142678" cy="4114800"/>
          </a:xfrm>
          <a:custGeom>
            <a:avLst/>
            <a:gdLst/>
            <a:ahLst/>
            <a:cxnLst/>
            <a:rect l="l" t="t" r="r" b="b"/>
            <a:pathLst>
              <a:path w="3142678" h="4114800">
                <a:moveTo>
                  <a:pt x="0" y="0"/>
                </a:moveTo>
                <a:lnTo>
                  <a:pt x="3142678" y="0"/>
                </a:lnTo>
                <a:lnTo>
                  <a:pt x="31426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490787" y="534081"/>
            <a:ext cx="11218120" cy="3202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長期情緒管理策略</a:t>
            </a:r>
          </a:p>
          <a:p>
            <a:pPr algn="l">
              <a:lnSpc>
                <a:spcPts val="5312"/>
              </a:lnSpc>
            </a:pPr>
            <a:endParaRPr/>
          </a:p>
          <a:p>
            <a:pPr algn="l">
              <a:lnSpc>
                <a:spcPts val="5312"/>
              </a:lnSpc>
            </a:pPr>
            <a:r>
              <a:rPr lang="en-US" sz="4829">
                <a:solidFill>
                  <a:srgbClr val="32A3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情緒管理如同健身，需要長期且規律練習才能內化成一種習慣和能力。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55272" y="5365543"/>
            <a:ext cx="15704028" cy="3578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2"/>
              </a:lnSpc>
              <a:spcBef>
                <a:spcPct val="0"/>
              </a:spcBef>
            </a:pPr>
            <a:r>
              <a:rPr lang="en-US" sz="4980">
                <a:solidFill>
                  <a:srgbClr val="E93015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3.規律運動與健康生活：</a:t>
            </a:r>
            <a:r>
              <a:rPr lang="en-US" sz="498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運動是釋放壓力、提升情緒最有效的方式之一。同時，規律的健康飲食與充足的睡眠是維持情緒穩定的基石。避免透過暴飲暴食、酒精或藥物來宣洩情緒，這些方式只會帶來更嚴重的身心問題。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911" y="6848748"/>
            <a:ext cx="3183921" cy="5193652"/>
            <a:chOff x="0" y="0"/>
            <a:chExt cx="838564" cy="1367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8564" cy="1367876"/>
            </a:xfrm>
            <a:custGeom>
              <a:avLst/>
              <a:gdLst/>
              <a:ahLst/>
              <a:cxnLst/>
              <a:rect l="l" t="t" r="r" b="b"/>
              <a:pathLst>
                <a:path w="838564" h="1367876">
                  <a:moveTo>
                    <a:pt x="0" y="0"/>
                  </a:moveTo>
                  <a:lnTo>
                    <a:pt x="838564" y="0"/>
                  </a:lnTo>
                  <a:lnTo>
                    <a:pt x="838564" y="1367876"/>
                  </a:lnTo>
                  <a:lnTo>
                    <a:pt x="0" y="1367876"/>
                  </a:lnTo>
                  <a:close/>
                </a:path>
              </a:pathLst>
            </a:custGeom>
            <a:solidFill>
              <a:srgbClr val="FF62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38564" cy="141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14238" y="6819053"/>
            <a:ext cx="3171763" cy="3775581"/>
            <a:chOff x="0" y="0"/>
            <a:chExt cx="835362" cy="994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5362" cy="994392"/>
            </a:xfrm>
            <a:custGeom>
              <a:avLst/>
              <a:gdLst/>
              <a:ahLst/>
              <a:cxnLst/>
              <a:rect l="l" t="t" r="r" b="b"/>
              <a:pathLst>
                <a:path w="835362" h="994392">
                  <a:moveTo>
                    <a:pt x="0" y="0"/>
                  </a:moveTo>
                  <a:lnTo>
                    <a:pt x="835362" y="0"/>
                  </a:lnTo>
                  <a:lnTo>
                    <a:pt x="835362" y="994392"/>
                  </a:lnTo>
                  <a:lnTo>
                    <a:pt x="0" y="994392"/>
                  </a:lnTo>
                  <a:close/>
                </a:path>
              </a:pathLst>
            </a:custGeom>
            <a:solidFill>
              <a:srgbClr val="FFE87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35362" cy="1042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22853" y="6848748"/>
            <a:ext cx="3183921" cy="4328404"/>
            <a:chOff x="0" y="0"/>
            <a:chExt cx="838564" cy="11399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8564" cy="1139991"/>
            </a:xfrm>
            <a:custGeom>
              <a:avLst/>
              <a:gdLst/>
              <a:ahLst/>
              <a:cxnLst/>
              <a:rect l="l" t="t" r="r" b="b"/>
              <a:pathLst>
                <a:path w="838564" h="1139991">
                  <a:moveTo>
                    <a:pt x="0" y="0"/>
                  </a:moveTo>
                  <a:lnTo>
                    <a:pt x="838564" y="0"/>
                  </a:lnTo>
                  <a:lnTo>
                    <a:pt x="838564" y="1139991"/>
                  </a:lnTo>
                  <a:lnTo>
                    <a:pt x="0" y="1139991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38564" cy="118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86002" y="6819053"/>
            <a:ext cx="3086100" cy="4358098"/>
            <a:chOff x="0" y="0"/>
            <a:chExt cx="812800" cy="11478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147812"/>
            </a:xfrm>
            <a:custGeom>
              <a:avLst/>
              <a:gdLst/>
              <a:ahLst/>
              <a:cxnLst/>
              <a:rect l="l" t="t" r="r" b="b"/>
              <a:pathLst>
                <a:path w="812800" h="1147812">
                  <a:moveTo>
                    <a:pt x="0" y="0"/>
                  </a:moveTo>
                  <a:lnTo>
                    <a:pt x="812800" y="0"/>
                  </a:lnTo>
                  <a:lnTo>
                    <a:pt x="812800" y="1147812"/>
                  </a:lnTo>
                  <a:lnTo>
                    <a:pt x="0" y="1147812"/>
                  </a:lnTo>
                  <a:close/>
                </a:path>
              </a:pathLst>
            </a:custGeom>
            <a:solidFill>
              <a:srgbClr val="A2FA8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1195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2472102" y="6836477"/>
            <a:ext cx="3086100" cy="3740733"/>
            <a:chOff x="0" y="0"/>
            <a:chExt cx="812800" cy="9852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985214"/>
            </a:xfrm>
            <a:custGeom>
              <a:avLst/>
              <a:gdLst/>
              <a:ahLst/>
              <a:cxnLst/>
              <a:rect l="l" t="t" r="r" b="b"/>
              <a:pathLst>
                <a:path w="812800" h="985214">
                  <a:moveTo>
                    <a:pt x="0" y="0"/>
                  </a:moveTo>
                  <a:lnTo>
                    <a:pt x="812800" y="0"/>
                  </a:lnTo>
                  <a:lnTo>
                    <a:pt x="812800" y="985214"/>
                  </a:lnTo>
                  <a:lnTo>
                    <a:pt x="0" y="985214"/>
                  </a:lnTo>
                  <a:close/>
                </a:path>
              </a:pathLst>
            </a:custGeom>
            <a:solidFill>
              <a:srgbClr val="C6DE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1032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5548677" y="6848748"/>
            <a:ext cx="3086100" cy="3775581"/>
            <a:chOff x="0" y="0"/>
            <a:chExt cx="812800" cy="9943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994392"/>
            </a:xfrm>
            <a:custGeom>
              <a:avLst/>
              <a:gdLst/>
              <a:ahLst/>
              <a:cxnLst/>
              <a:rect l="l" t="t" r="r" b="b"/>
              <a:pathLst>
                <a:path w="812800" h="994392">
                  <a:moveTo>
                    <a:pt x="0" y="0"/>
                  </a:moveTo>
                  <a:lnTo>
                    <a:pt x="812800" y="0"/>
                  </a:lnTo>
                  <a:lnTo>
                    <a:pt x="812800" y="994392"/>
                  </a:lnTo>
                  <a:lnTo>
                    <a:pt x="0" y="994392"/>
                  </a:lnTo>
                  <a:close/>
                </a:path>
              </a:pathLst>
            </a:custGeom>
            <a:solidFill>
              <a:srgbClr val="CAB2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1042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3414971" y="7258827"/>
            <a:ext cx="2599685" cy="8220349"/>
          </a:xfrm>
          <a:custGeom>
            <a:avLst/>
            <a:gdLst/>
            <a:ahLst/>
            <a:cxnLst/>
            <a:rect l="l" t="t" r="r" b="b"/>
            <a:pathLst>
              <a:path w="2599685" h="8220349">
                <a:moveTo>
                  <a:pt x="0" y="0"/>
                </a:moveTo>
                <a:lnTo>
                  <a:pt x="2599685" y="0"/>
                </a:lnTo>
                <a:lnTo>
                  <a:pt x="2599685" y="8220349"/>
                </a:lnTo>
                <a:lnTo>
                  <a:pt x="0" y="8220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666393" y="5143500"/>
            <a:ext cx="2359990" cy="5773675"/>
          </a:xfrm>
          <a:custGeom>
            <a:avLst/>
            <a:gdLst/>
            <a:ahLst/>
            <a:cxnLst/>
            <a:rect l="l" t="t" r="r" b="b"/>
            <a:pathLst>
              <a:path w="2359990" h="5773675">
                <a:moveTo>
                  <a:pt x="0" y="0"/>
                </a:moveTo>
                <a:lnTo>
                  <a:pt x="2359990" y="0"/>
                </a:lnTo>
                <a:lnTo>
                  <a:pt x="2359990" y="5773675"/>
                </a:lnTo>
                <a:lnTo>
                  <a:pt x="0" y="5773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831859" y="7227004"/>
            <a:ext cx="2194385" cy="6700412"/>
          </a:xfrm>
          <a:custGeom>
            <a:avLst/>
            <a:gdLst/>
            <a:ahLst/>
            <a:cxnLst/>
            <a:rect l="l" t="t" r="r" b="b"/>
            <a:pathLst>
              <a:path w="2194385" h="6700412">
                <a:moveTo>
                  <a:pt x="0" y="0"/>
                </a:moveTo>
                <a:lnTo>
                  <a:pt x="2194385" y="0"/>
                </a:lnTo>
                <a:lnTo>
                  <a:pt x="2194385" y="6700412"/>
                </a:lnTo>
                <a:lnTo>
                  <a:pt x="0" y="670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119802" y="5273912"/>
            <a:ext cx="2052393" cy="6925252"/>
          </a:xfrm>
          <a:custGeom>
            <a:avLst/>
            <a:gdLst/>
            <a:ahLst/>
            <a:cxnLst/>
            <a:rect l="l" t="t" r="r" b="b"/>
            <a:pathLst>
              <a:path w="2052393" h="6925252">
                <a:moveTo>
                  <a:pt x="0" y="0"/>
                </a:moveTo>
                <a:lnTo>
                  <a:pt x="2052393" y="0"/>
                </a:lnTo>
                <a:lnTo>
                  <a:pt x="2052393" y="6925252"/>
                </a:lnTo>
                <a:lnTo>
                  <a:pt x="0" y="69252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9052" y="5143500"/>
            <a:ext cx="3195893" cy="6175639"/>
          </a:xfrm>
          <a:custGeom>
            <a:avLst/>
            <a:gdLst/>
            <a:ahLst/>
            <a:cxnLst/>
            <a:rect l="l" t="t" r="r" b="b"/>
            <a:pathLst>
              <a:path w="3195893" h="6175639">
                <a:moveTo>
                  <a:pt x="0" y="0"/>
                </a:moveTo>
                <a:lnTo>
                  <a:pt x="3195894" y="0"/>
                </a:lnTo>
                <a:lnTo>
                  <a:pt x="3195894" y="6175639"/>
                </a:lnTo>
                <a:lnTo>
                  <a:pt x="0" y="617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795279">
            <a:off x="14970139" y="7358018"/>
            <a:ext cx="2738718" cy="6189194"/>
          </a:xfrm>
          <a:custGeom>
            <a:avLst/>
            <a:gdLst/>
            <a:ahLst/>
            <a:cxnLst/>
            <a:rect l="l" t="t" r="r" b="b"/>
            <a:pathLst>
              <a:path w="2738718" h="6189194">
                <a:moveTo>
                  <a:pt x="0" y="0"/>
                </a:moveTo>
                <a:lnTo>
                  <a:pt x="2738719" y="0"/>
                </a:lnTo>
                <a:lnTo>
                  <a:pt x="2738719" y="6189194"/>
                </a:lnTo>
                <a:lnTo>
                  <a:pt x="0" y="6189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911083" y="837788"/>
            <a:ext cx="16230600" cy="1898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心理衛生資源地圖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168312" y="-1673515"/>
            <a:ext cx="6003109" cy="21863631"/>
            <a:chOff x="0" y="0"/>
            <a:chExt cx="1779606" cy="6481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9606" cy="6481416"/>
            </a:xfrm>
            <a:custGeom>
              <a:avLst/>
              <a:gdLst/>
              <a:ahLst/>
              <a:cxnLst/>
              <a:rect l="l" t="t" r="r" b="b"/>
              <a:pathLst>
                <a:path w="1779606" h="6481416">
                  <a:moveTo>
                    <a:pt x="0" y="0"/>
                  </a:moveTo>
                  <a:lnTo>
                    <a:pt x="1779606" y="0"/>
                  </a:lnTo>
                  <a:lnTo>
                    <a:pt x="1779606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C6DE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79606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82018" y="2415236"/>
            <a:ext cx="2389556" cy="2379558"/>
          </a:xfrm>
          <a:custGeom>
            <a:avLst/>
            <a:gdLst/>
            <a:ahLst/>
            <a:cxnLst/>
            <a:rect l="l" t="t" r="r" b="b"/>
            <a:pathLst>
              <a:path w="2389556" h="2379558">
                <a:moveTo>
                  <a:pt x="0" y="0"/>
                </a:moveTo>
                <a:lnTo>
                  <a:pt x="2389556" y="0"/>
                </a:lnTo>
                <a:lnTo>
                  <a:pt x="2389556" y="2379558"/>
                </a:lnTo>
                <a:lnTo>
                  <a:pt x="0" y="2379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47759" y="2338340"/>
            <a:ext cx="2306033" cy="2452735"/>
          </a:xfrm>
          <a:custGeom>
            <a:avLst/>
            <a:gdLst/>
            <a:ahLst/>
            <a:cxnLst/>
            <a:rect l="l" t="t" r="r" b="b"/>
            <a:pathLst>
              <a:path w="2306033" h="2452735">
                <a:moveTo>
                  <a:pt x="0" y="0"/>
                </a:moveTo>
                <a:lnTo>
                  <a:pt x="2306033" y="0"/>
                </a:lnTo>
                <a:lnTo>
                  <a:pt x="2306033" y="2452735"/>
                </a:lnTo>
                <a:lnTo>
                  <a:pt x="0" y="24527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95" b="-328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322415" y="6765063"/>
            <a:ext cx="2249159" cy="2249159"/>
          </a:xfrm>
          <a:custGeom>
            <a:avLst/>
            <a:gdLst/>
            <a:ahLst/>
            <a:cxnLst/>
            <a:rect l="l" t="t" r="r" b="b"/>
            <a:pathLst>
              <a:path w="2249159" h="2249159">
                <a:moveTo>
                  <a:pt x="0" y="0"/>
                </a:moveTo>
                <a:lnTo>
                  <a:pt x="2249159" y="0"/>
                </a:lnTo>
                <a:lnTo>
                  <a:pt x="2249159" y="2249159"/>
                </a:lnTo>
                <a:lnTo>
                  <a:pt x="0" y="22491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847759" y="6765063"/>
            <a:ext cx="2306033" cy="2315763"/>
          </a:xfrm>
          <a:custGeom>
            <a:avLst/>
            <a:gdLst/>
            <a:ahLst/>
            <a:cxnLst/>
            <a:rect l="l" t="t" r="r" b="b"/>
            <a:pathLst>
              <a:path w="2306033" h="2315763">
                <a:moveTo>
                  <a:pt x="0" y="0"/>
                </a:moveTo>
                <a:lnTo>
                  <a:pt x="2306033" y="0"/>
                </a:lnTo>
                <a:lnTo>
                  <a:pt x="2306033" y="2315763"/>
                </a:lnTo>
                <a:lnTo>
                  <a:pt x="0" y="23157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16066" y="106475"/>
            <a:ext cx="16230600" cy="1898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心理衛生資源地圖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9373" y="4943475"/>
            <a:ext cx="7454847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校園醫療網路地圖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73352" y="4943475"/>
            <a:ext cx="7454847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青少年心理健康門診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9058275"/>
            <a:ext cx="7454847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社區心理衛生中心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91819" y="9058275"/>
            <a:ext cx="7454847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社區心理諮商門診(青少年)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453517" y="-5523958"/>
            <a:ext cx="3380967" cy="18288000"/>
            <a:chOff x="0" y="0"/>
            <a:chExt cx="1002279" cy="6481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2279" cy="6481416"/>
            </a:xfrm>
            <a:custGeom>
              <a:avLst/>
              <a:gdLst/>
              <a:ahLst/>
              <a:cxnLst/>
              <a:rect l="l" t="t" r="r" b="b"/>
              <a:pathLst>
                <a:path w="1002279" h="6481416">
                  <a:moveTo>
                    <a:pt x="0" y="0"/>
                  </a:moveTo>
                  <a:lnTo>
                    <a:pt x="1002279" y="0"/>
                  </a:lnTo>
                  <a:lnTo>
                    <a:pt x="1002279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C6DE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02279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854442" y="-2543915"/>
            <a:ext cx="2579116" cy="18288000"/>
            <a:chOff x="0" y="0"/>
            <a:chExt cx="764572" cy="64814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4572" cy="6481416"/>
            </a:xfrm>
            <a:custGeom>
              <a:avLst/>
              <a:gdLst/>
              <a:ahLst/>
              <a:cxnLst/>
              <a:rect l="l" t="t" r="r" b="b"/>
              <a:pathLst>
                <a:path w="764572" h="6481416">
                  <a:moveTo>
                    <a:pt x="0" y="0"/>
                  </a:moveTo>
                  <a:lnTo>
                    <a:pt x="764572" y="0"/>
                  </a:lnTo>
                  <a:lnTo>
                    <a:pt x="764572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FFE87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64572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079035" y="185634"/>
            <a:ext cx="1430805" cy="1534375"/>
          </a:xfrm>
          <a:custGeom>
            <a:avLst/>
            <a:gdLst/>
            <a:ahLst/>
            <a:cxnLst/>
            <a:rect l="l" t="t" r="r" b="b"/>
            <a:pathLst>
              <a:path w="1430805" h="1534375">
                <a:moveTo>
                  <a:pt x="0" y="0"/>
                </a:moveTo>
                <a:lnTo>
                  <a:pt x="1430805" y="0"/>
                </a:lnTo>
                <a:lnTo>
                  <a:pt x="1430805" y="1534375"/>
                </a:lnTo>
                <a:lnTo>
                  <a:pt x="0" y="15343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85754" y="0"/>
            <a:ext cx="16230600" cy="1898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專線電話</a:t>
            </a:r>
            <a:endParaRPr lang="en-US" sz="9999" dirty="0">
              <a:solidFill>
                <a:srgbClr val="000000"/>
              </a:solidFill>
              <a:latin typeface="王漢宗特黑體"/>
              <a:ea typeface="王漢宗特黑體"/>
              <a:cs typeface="王漢宗特黑體"/>
              <a:sym typeface="王漢宗特黑體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4417" y="2138315"/>
            <a:ext cx="7454847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全年無休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65848" y="2091077"/>
            <a:ext cx="7454847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1.1925專線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39264" y="3221376"/>
            <a:ext cx="7454847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2.1999轉8858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54847" y="4304051"/>
            <a:ext cx="7454847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3.1995生命線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5641234"/>
            <a:ext cx="7454847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上班日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6609609"/>
            <a:ext cx="7454847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9:00-22:00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54847" y="5526934"/>
            <a:ext cx="8791593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社區心理衛生中心諮詢專線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02190" y="6686042"/>
            <a:ext cx="4753689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02-3393-7885 </a:t>
            </a:r>
          </a:p>
        </p:txBody>
      </p:sp>
      <p:grpSp>
        <p:nvGrpSpPr>
          <p:cNvPr id="18" name="Group 18"/>
          <p:cNvGrpSpPr/>
          <p:nvPr/>
        </p:nvGrpSpPr>
        <p:grpSpPr>
          <a:xfrm rot="-5400000">
            <a:off x="7858134" y="-142866"/>
            <a:ext cx="2571732" cy="18288000"/>
            <a:chOff x="0" y="0"/>
            <a:chExt cx="687242" cy="64814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87242" cy="6481416"/>
            </a:xfrm>
            <a:custGeom>
              <a:avLst/>
              <a:gdLst/>
              <a:ahLst/>
              <a:cxnLst/>
              <a:rect l="l" t="t" r="r" b="b"/>
              <a:pathLst>
                <a:path w="687242" h="6481416">
                  <a:moveTo>
                    <a:pt x="0" y="0"/>
                  </a:moveTo>
                  <a:lnTo>
                    <a:pt x="687242" y="0"/>
                  </a:lnTo>
                  <a:lnTo>
                    <a:pt x="687242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EC9EC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687242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79375" y="8548434"/>
            <a:ext cx="7454847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全天分時段服務</a:t>
            </a:r>
            <a:endParaRPr lang="en-US" sz="5000" dirty="0">
              <a:solidFill>
                <a:srgbClr val="000000"/>
              </a:solidFill>
              <a:latin typeface="王漢宗特黑體"/>
              <a:ea typeface="王漢宗特黑體"/>
              <a:cs typeface="王漢宗特黑體"/>
              <a:sym typeface="王漢宗特黑體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454847" y="7975367"/>
            <a:ext cx="7454847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1.張老師1980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620028" y="9058275"/>
            <a:ext cx="9779623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2.男性關懷專線0800-013-999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889770"/>
            <a:ext cx="3531689" cy="2737059"/>
          </a:xfrm>
          <a:custGeom>
            <a:avLst/>
            <a:gdLst/>
            <a:ahLst/>
            <a:cxnLst/>
            <a:rect l="l" t="t" r="r" b="b"/>
            <a:pathLst>
              <a:path w="3531689" h="2737059">
                <a:moveTo>
                  <a:pt x="0" y="0"/>
                </a:moveTo>
                <a:lnTo>
                  <a:pt x="3531689" y="0"/>
                </a:lnTo>
                <a:lnTo>
                  <a:pt x="3531689" y="2737060"/>
                </a:lnTo>
                <a:lnTo>
                  <a:pt x="0" y="273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51745" y="6241452"/>
            <a:ext cx="3636818" cy="3545898"/>
          </a:xfrm>
          <a:custGeom>
            <a:avLst/>
            <a:gdLst/>
            <a:ahLst/>
            <a:cxnLst/>
            <a:rect l="l" t="t" r="r" b="b"/>
            <a:pathLst>
              <a:path w="3636818" h="3545898">
                <a:moveTo>
                  <a:pt x="0" y="0"/>
                </a:moveTo>
                <a:lnTo>
                  <a:pt x="3636818" y="0"/>
                </a:lnTo>
                <a:lnTo>
                  <a:pt x="3636818" y="3545898"/>
                </a:lnTo>
                <a:lnTo>
                  <a:pt x="0" y="35458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57794" y="2770415"/>
            <a:ext cx="12748446" cy="185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97"/>
              </a:lnSpc>
            </a:pPr>
            <a:r>
              <a:rPr lang="en-US" sz="506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情緒猶如海浪，你不能停止浪潮迭起，但你可以學習衝浪，選擇如何與想法與情緒互動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6068" y="953692"/>
            <a:ext cx="17435864" cy="121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情緒猶如海浪，讓我們陪你一起乘風破浪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57794" y="5219988"/>
            <a:ext cx="12748446" cy="185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97"/>
              </a:lnSpc>
            </a:pPr>
            <a:r>
              <a:rPr lang="en-US" sz="5069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需要時，不要忘記信任的師長在你身邊，陪你一起乘風破浪</a:t>
            </a:r>
            <a:r>
              <a:rPr lang="en-US" sz="5069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762500"/>
            <a:ext cx="16230600" cy="1898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簡式健康量表施測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617894" y="-4999326"/>
            <a:ext cx="19118865" cy="8660122"/>
            <a:chOff x="0" y="0"/>
            <a:chExt cx="25491820" cy="1154683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592"/>
              <a:ext cx="4245228" cy="6924870"/>
              <a:chOff x="0" y="0"/>
              <a:chExt cx="838564" cy="136787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8564" cy="1367876"/>
              </a:xfrm>
              <a:custGeom>
                <a:avLst/>
                <a:gdLst/>
                <a:ahLst/>
                <a:cxnLst/>
                <a:rect l="l" t="t" r="r" b="b"/>
                <a:pathLst>
                  <a:path w="838564" h="1367876">
                    <a:moveTo>
                      <a:pt x="0" y="0"/>
                    </a:moveTo>
                    <a:lnTo>
                      <a:pt x="838564" y="0"/>
                    </a:lnTo>
                    <a:lnTo>
                      <a:pt x="838564" y="1367876"/>
                    </a:lnTo>
                    <a:lnTo>
                      <a:pt x="0" y="1367876"/>
                    </a:lnTo>
                    <a:close/>
                  </a:path>
                </a:pathLst>
              </a:custGeom>
              <a:solidFill>
                <a:srgbClr val="FF6262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838564" cy="1415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8350865" y="0"/>
              <a:ext cx="4229018" cy="5034108"/>
              <a:chOff x="0" y="0"/>
              <a:chExt cx="835362" cy="99439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35362" cy="994392"/>
              </a:xfrm>
              <a:custGeom>
                <a:avLst/>
                <a:gdLst/>
                <a:ahLst/>
                <a:cxnLst/>
                <a:rect l="l" t="t" r="r" b="b"/>
                <a:pathLst>
                  <a:path w="835362" h="994392">
                    <a:moveTo>
                      <a:pt x="0" y="0"/>
                    </a:moveTo>
                    <a:lnTo>
                      <a:pt x="835362" y="0"/>
                    </a:lnTo>
                    <a:lnTo>
                      <a:pt x="835362" y="994392"/>
                    </a:lnTo>
                    <a:lnTo>
                      <a:pt x="0" y="994392"/>
                    </a:lnTo>
                    <a:close/>
                  </a:path>
                </a:pathLst>
              </a:custGeom>
              <a:solidFill>
                <a:srgbClr val="FFE871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835362" cy="10420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229018" y="39592"/>
              <a:ext cx="4245228" cy="5771205"/>
              <a:chOff x="0" y="0"/>
              <a:chExt cx="838564" cy="113999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38564" cy="1139991"/>
              </a:xfrm>
              <a:custGeom>
                <a:avLst/>
                <a:gdLst/>
                <a:ahLst/>
                <a:cxnLst/>
                <a:rect l="l" t="t" r="r" b="b"/>
                <a:pathLst>
                  <a:path w="838564" h="1139991">
                    <a:moveTo>
                      <a:pt x="0" y="0"/>
                    </a:moveTo>
                    <a:lnTo>
                      <a:pt x="838564" y="0"/>
                    </a:lnTo>
                    <a:lnTo>
                      <a:pt x="838564" y="1139991"/>
                    </a:lnTo>
                    <a:lnTo>
                      <a:pt x="0" y="1139991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838564" cy="11876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579883" y="0"/>
              <a:ext cx="4114800" cy="5810798"/>
              <a:chOff x="0" y="0"/>
              <a:chExt cx="812800" cy="114781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11478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781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47812"/>
                    </a:lnTo>
                    <a:lnTo>
                      <a:pt x="0" y="1147812"/>
                    </a:lnTo>
                    <a:close/>
                  </a:path>
                </a:pathLst>
              </a:custGeom>
              <a:solidFill>
                <a:srgbClr val="A2FA88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812800" cy="11954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10800000">
              <a:off x="16694683" y="23232"/>
              <a:ext cx="4114800" cy="4987644"/>
              <a:chOff x="0" y="0"/>
              <a:chExt cx="812800" cy="98521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98521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85214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85214"/>
                    </a:lnTo>
                    <a:lnTo>
                      <a:pt x="0" y="985214"/>
                    </a:lnTo>
                    <a:close/>
                  </a:path>
                </a:pathLst>
              </a:custGeom>
              <a:solidFill>
                <a:srgbClr val="C6DE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812800" cy="1032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10800000">
              <a:off x="20796783" y="39592"/>
              <a:ext cx="4114800" cy="5034108"/>
              <a:chOff x="0" y="0"/>
              <a:chExt cx="812800" cy="99439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99439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9439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94392"/>
                    </a:lnTo>
                    <a:lnTo>
                      <a:pt x="0" y="994392"/>
                    </a:lnTo>
                    <a:close/>
                  </a:path>
                </a:pathLst>
              </a:custGeom>
              <a:solidFill>
                <a:srgbClr val="CAB2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10420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4618509" y="586365"/>
              <a:ext cx="3466247" cy="10960465"/>
            </a:xfrm>
            <a:custGeom>
              <a:avLst/>
              <a:gdLst/>
              <a:ahLst/>
              <a:cxnLst/>
              <a:rect l="l" t="t" r="r" b="b"/>
              <a:pathLst>
                <a:path w="3466247" h="10960465">
                  <a:moveTo>
                    <a:pt x="0" y="0"/>
                  </a:moveTo>
                  <a:lnTo>
                    <a:pt x="3466247" y="0"/>
                  </a:lnTo>
                  <a:lnTo>
                    <a:pt x="3466247" y="10960465"/>
                  </a:lnTo>
                  <a:lnTo>
                    <a:pt x="0" y="10960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8953739" y="357852"/>
              <a:ext cx="3146653" cy="7698233"/>
            </a:xfrm>
            <a:custGeom>
              <a:avLst/>
              <a:gdLst/>
              <a:ahLst/>
              <a:cxnLst/>
              <a:rect l="l" t="t" r="r" b="b"/>
              <a:pathLst>
                <a:path w="3146653" h="7698233">
                  <a:moveTo>
                    <a:pt x="0" y="0"/>
                  </a:moveTo>
                  <a:lnTo>
                    <a:pt x="3146652" y="0"/>
                  </a:lnTo>
                  <a:lnTo>
                    <a:pt x="3146652" y="7698233"/>
                  </a:lnTo>
                  <a:lnTo>
                    <a:pt x="0" y="7698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3174360" y="543934"/>
              <a:ext cx="2925847" cy="8933883"/>
            </a:xfrm>
            <a:custGeom>
              <a:avLst/>
              <a:gdLst/>
              <a:ahLst/>
              <a:cxnLst/>
              <a:rect l="l" t="t" r="r" b="b"/>
              <a:pathLst>
                <a:path w="2925847" h="8933883">
                  <a:moveTo>
                    <a:pt x="0" y="0"/>
                  </a:moveTo>
                  <a:lnTo>
                    <a:pt x="2925847" y="0"/>
                  </a:lnTo>
                  <a:lnTo>
                    <a:pt x="2925847" y="8933883"/>
                  </a:lnTo>
                  <a:lnTo>
                    <a:pt x="0" y="8933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7277349" y="586365"/>
              <a:ext cx="2936768" cy="9909341"/>
            </a:xfrm>
            <a:custGeom>
              <a:avLst/>
              <a:gdLst/>
              <a:ahLst/>
              <a:cxnLst/>
              <a:rect l="l" t="t" r="r" b="b"/>
              <a:pathLst>
                <a:path w="2936768" h="9909341">
                  <a:moveTo>
                    <a:pt x="0" y="0"/>
                  </a:moveTo>
                  <a:lnTo>
                    <a:pt x="2936769" y="0"/>
                  </a:lnTo>
                  <a:lnTo>
                    <a:pt x="2936769" y="9909341"/>
                  </a:lnTo>
                  <a:lnTo>
                    <a:pt x="0" y="990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347530" y="586365"/>
              <a:ext cx="3550169" cy="6860231"/>
            </a:xfrm>
            <a:custGeom>
              <a:avLst/>
              <a:gdLst/>
              <a:ahLst/>
              <a:cxnLst/>
              <a:rect l="l" t="t" r="r" b="b"/>
              <a:pathLst>
                <a:path w="3550169" h="6860231">
                  <a:moveTo>
                    <a:pt x="0" y="0"/>
                  </a:moveTo>
                  <a:lnTo>
                    <a:pt x="3550169" y="0"/>
                  </a:lnTo>
                  <a:lnTo>
                    <a:pt x="3550169" y="6860231"/>
                  </a:lnTo>
                  <a:lnTo>
                    <a:pt x="0" y="6860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795279">
              <a:off x="20025400" y="718619"/>
              <a:ext cx="3651625" cy="8252259"/>
            </a:xfrm>
            <a:custGeom>
              <a:avLst/>
              <a:gdLst/>
              <a:ahLst/>
              <a:cxnLst/>
              <a:rect l="l" t="t" r="r" b="b"/>
              <a:pathLst>
                <a:path w="3651625" h="8252259">
                  <a:moveTo>
                    <a:pt x="0" y="0"/>
                  </a:moveTo>
                  <a:lnTo>
                    <a:pt x="3651624" y="0"/>
                  </a:lnTo>
                  <a:lnTo>
                    <a:pt x="3651624" y="8252259"/>
                  </a:lnTo>
                  <a:lnTo>
                    <a:pt x="0" y="8252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6311" y="1601391"/>
            <a:ext cx="2053469" cy="7953578"/>
          </a:xfrm>
          <a:custGeom>
            <a:avLst/>
            <a:gdLst/>
            <a:ahLst/>
            <a:cxnLst/>
            <a:rect l="l" t="t" r="r" b="b"/>
            <a:pathLst>
              <a:path w="2053469" h="7953578">
                <a:moveTo>
                  <a:pt x="0" y="0"/>
                </a:moveTo>
                <a:lnTo>
                  <a:pt x="2053469" y="0"/>
                </a:lnTo>
                <a:lnTo>
                  <a:pt x="2053469" y="7953578"/>
                </a:lnTo>
                <a:lnTo>
                  <a:pt x="0" y="7953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40438" y="2413047"/>
            <a:ext cx="5122546" cy="7141922"/>
          </a:xfrm>
          <a:custGeom>
            <a:avLst/>
            <a:gdLst/>
            <a:ahLst/>
            <a:cxnLst/>
            <a:rect l="l" t="t" r="r" b="b"/>
            <a:pathLst>
              <a:path w="5122546" h="7141922">
                <a:moveTo>
                  <a:pt x="0" y="0"/>
                </a:moveTo>
                <a:lnTo>
                  <a:pt x="5122546" y="0"/>
                </a:lnTo>
                <a:lnTo>
                  <a:pt x="5122546" y="7141922"/>
                </a:lnTo>
                <a:lnTo>
                  <a:pt x="0" y="71419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300456" y="379809"/>
            <a:ext cx="12987544" cy="122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簡式健康量表填答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53967" y="2273299"/>
            <a:ext cx="8879047" cy="4984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請同學仔細回想最近一星期中(包括今天)，這些問題使你感到困擾或苦惱的程度，然後圈選一個你認為最能代表你感覺的答案。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5599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完成請交由輔導股長進行統計。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911" y="6848748"/>
            <a:ext cx="3183921" cy="5193652"/>
            <a:chOff x="0" y="0"/>
            <a:chExt cx="838564" cy="1367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8564" cy="1367876"/>
            </a:xfrm>
            <a:custGeom>
              <a:avLst/>
              <a:gdLst/>
              <a:ahLst/>
              <a:cxnLst/>
              <a:rect l="l" t="t" r="r" b="b"/>
              <a:pathLst>
                <a:path w="838564" h="1367876">
                  <a:moveTo>
                    <a:pt x="0" y="0"/>
                  </a:moveTo>
                  <a:lnTo>
                    <a:pt x="838564" y="0"/>
                  </a:lnTo>
                  <a:lnTo>
                    <a:pt x="838564" y="1367876"/>
                  </a:lnTo>
                  <a:lnTo>
                    <a:pt x="0" y="1367876"/>
                  </a:lnTo>
                  <a:close/>
                </a:path>
              </a:pathLst>
            </a:custGeom>
            <a:solidFill>
              <a:srgbClr val="FF62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38564" cy="141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14238" y="6819053"/>
            <a:ext cx="3171763" cy="3775581"/>
            <a:chOff x="0" y="0"/>
            <a:chExt cx="835362" cy="994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5362" cy="994392"/>
            </a:xfrm>
            <a:custGeom>
              <a:avLst/>
              <a:gdLst/>
              <a:ahLst/>
              <a:cxnLst/>
              <a:rect l="l" t="t" r="r" b="b"/>
              <a:pathLst>
                <a:path w="835362" h="994392">
                  <a:moveTo>
                    <a:pt x="0" y="0"/>
                  </a:moveTo>
                  <a:lnTo>
                    <a:pt x="835362" y="0"/>
                  </a:lnTo>
                  <a:lnTo>
                    <a:pt x="835362" y="994392"/>
                  </a:lnTo>
                  <a:lnTo>
                    <a:pt x="0" y="994392"/>
                  </a:lnTo>
                  <a:close/>
                </a:path>
              </a:pathLst>
            </a:custGeom>
            <a:solidFill>
              <a:srgbClr val="FFE87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35362" cy="1042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22853" y="6848748"/>
            <a:ext cx="3183921" cy="4328404"/>
            <a:chOff x="0" y="0"/>
            <a:chExt cx="838564" cy="11399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8564" cy="1139991"/>
            </a:xfrm>
            <a:custGeom>
              <a:avLst/>
              <a:gdLst/>
              <a:ahLst/>
              <a:cxnLst/>
              <a:rect l="l" t="t" r="r" b="b"/>
              <a:pathLst>
                <a:path w="838564" h="1139991">
                  <a:moveTo>
                    <a:pt x="0" y="0"/>
                  </a:moveTo>
                  <a:lnTo>
                    <a:pt x="838564" y="0"/>
                  </a:lnTo>
                  <a:lnTo>
                    <a:pt x="838564" y="1139991"/>
                  </a:lnTo>
                  <a:lnTo>
                    <a:pt x="0" y="1139991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38564" cy="118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86002" y="6819053"/>
            <a:ext cx="3086100" cy="4358098"/>
            <a:chOff x="0" y="0"/>
            <a:chExt cx="812800" cy="11478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147812"/>
            </a:xfrm>
            <a:custGeom>
              <a:avLst/>
              <a:gdLst/>
              <a:ahLst/>
              <a:cxnLst/>
              <a:rect l="l" t="t" r="r" b="b"/>
              <a:pathLst>
                <a:path w="812800" h="1147812">
                  <a:moveTo>
                    <a:pt x="0" y="0"/>
                  </a:moveTo>
                  <a:lnTo>
                    <a:pt x="812800" y="0"/>
                  </a:lnTo>
                  <a:lnTo>
                    <a:pt x="812800" y="1147812"/>
                  </a:lnTo>
                  <a:lnTo>
                    <a:pt x="0" y="1147812"/>
                  </a:lnTo>
                  <a:close/>
                </a:path>
              </a:pathLst>
            </a:custGeom>
            <a:solidFill>
              <a:srgbClr val="A2FA8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1195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2472102" y="6836477"/>
            <a:ext cx="3086100" cy="3740733"/>
            <a:chOff x="0" y="0"/>
            <a:chExt cx="812800" cy="9852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985214"/>
            </a:xfrm>
            <a:custGeom>
              <a:avLst/>
              <a:gdLst/>
              <a:ahLst/>
              <a:cxnLst/>
              <a:rect l="l" t="t" r="r" b="b"/>
              <a:pathLst>
                <a:path w="812800" h="985214">
                  <a:moveTo>
                    <a:pt x="0" y="0"/>
                  </a:moveTo>
                  <a:lnTo>
                    <a:pt x="812800" y="0"/>
                  </a:lnTo>
                  <a:lnTo>
                    <a:pt x="812800" y="985214"/>
                  </a:lnTo>
                  <a:lnTo>
                    <a:pt x="0" y="985214"/>
                  </a:lnTo>
                  <a:close/>
                </a:path>
              </a:pathLst>
            </a:custGeom>
            <a:solidFill>
              <a:srgbClr val="C6DE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1032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5548677" y="6848748"/>
            <a:ext cx="3086100" cy="3775581"/>
            <a:chOff x="0" y="0"/>
            <a:chExt cx="812800" cy="9943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994392"/>
            </a:xfrm>
            <a:custGeom>
              <a:avLst/>
              <a:gdLst/>
              <a:ahLst/>
              <a:cxnLst/>
              <a:rect l="l" t="t" r="r" b="b"/>
              <a:pathLst>
                <a:path w="812800" h="994392">
                  <a:moveTo>
                    <a:pt x="0" y="0"/>
                  </a:moveTo>
                  <a:lnTo>
                    <a:pt x="812800" y="0"/>
                  </a:lnTo>
                  <a:lnTo>
                    <a:pt x="812800" y="994392"/>
                  </a:lnTo>
                  <a:lnTo>
                    <a:pt x="0" y="994392"/>
                  </a:lnTo>
                  <a:close/>
                </a:path>
              </a:pathLst>
            </a:custGeom>
            <a:solidFill>
              <a:srgbClr val="CAB2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1042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3414971" y="7258827"/>
            <a:ext cx="2599685" cy="8220349"/>
          </a:xfrm>
          <a:custGeom>
            <a:avLst/>
            <a:gdLst/>
            <a:ahLst/>
            <a:cxnLst/>
            <a:rect l="l" t="t" r="r" b="b"/>
            <a:pathLst>
              <a:path w="2599685" h="8220349">
                <a:moveTo>
                  <a:pt x="0" y="0"/>
                </a:moveTo>
                <a:lnTo>
                  <a:pt x="2599685" y="0"/>
                </a:lnTo>
                <a:lnTo>
                  <a:pt x="2599685" y="8220349"/>
                </a:lnTo>
                <a:lnTo>
                  <a:pt x="0" y="8220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666393" y="5143500"/>
            <a:ext cx="2359990" cy="5773675"/>
          </a:xfrm>
          <a:custGeom>
            <a:avLst/>
            <a:gdLst/>
            <a:ahLst/>
            <a:cxnLst/>
            <a:rect l="l" t="t" r="r" b="b"/>
            <a:pathLst>
              <a:path w="2359990" h="5773675">
                <a:moveTo>
                  <a:pt x="0" y="0"/>
                </a:moveTo>
                <a:lnTo>
                  <a:pt x="2359990" y="0"/>
                </a:lnTo>
                <a:lnTo>
                  <a:pt x="2359990" y="5773675"/>
                </a:lnTo>
                <a:lnTo>
                  <a:pt x="0" y="5773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831859" y="7227004"/>
            <a:ext cx="2194385" cy="6700412"/>
          </a:xfrm>
          <a:custGeom>
            <a:avLst/>
            <a:gdLst/>
            <a:ahLst/>
            <a:cxnLst/>
            <a:rect l="l" t="t" r="r" b="b"/>
            <a:pathLst>
              <a:path w="2194385" h="6700412">
                <a:moveTo>
                  <a:pt x="0" y="0"/>
                </a:moveTo>
                <a:lnTo>
                  <a:pt x="2194385" y="0"/>
                </a:lnTo>
                <a:lnTo>
                  <a:pt x="2194385" y="6700412"/>
                </a:lnTo>
                <a:lnTo>
                  <a:pt x="0" y="670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119802" y="5273912"/>
            <a:ext cx="2052393" cy="6925252"/>
          </a:xfrm>
          <a:custGeom>
            <a:avLst/>
            <a:gdLst/>
            <a:ahLst/>
            <a:cxnLst/>
            <a:rect l="l" t="t" r="r" b="b"/>
            <a:pathLst>
              <a:path w="2052393" h="6925252">
                <a:moveTo>
                  <a:pt x="0" y="0"/>
                </a:moveTo>
                <a:lnTo>
                  <a:pt x="2052393" y="0"/>
                </a:lnTo>
                <a:lnTo>
                  <a:pt x="2052393" y="6925252"/>
                </a:lnTo>
                <a:lnTo>
                  <a:pt x="0" y="69252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9052" y="5143500"/>
            <a:ext cx="3195893" cy="6175639"/>
          </a:xfrm>
          <a:custGeom>
            <a:avLst/>
            <a:gdLst/>
            <a:ahLst/>
            <a:cxnLst/>
            <a:rect l="l" t="t" r="r" b="b"/>
            <a:pathLst>
              <a:path w="3195893" h="6175639">
                <a:moveTo>
                  <a:pt x="0" y="0"/>
                </a:moveTo>
                <a:lnTo>
                  <a:pt x="3195894" y="0"/>
                </a:lnTo>
                <a:lnTo>
                  <a:pt x="3195894" y="6175639"/>
                </a:lnTo>
                <a:lnTo>
                  <a:pt x="0" y="617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795279">
            <a:off x="14970139" y="7358018"/>
            <a:ext cx="2738718" cy="6189194"/>
          </a:xfrm>
          <a:custGeom>
            <a:avLst/>
            <a:gdLst/>
            <a:ahLst/>
            <a:cxnLst/>
            <a:rect l="l" t="t" r="r" b="b"/>
            <a:pathLst>
              <a:path w="2738718" h="6189194">
                <a:moveTo>
                  <a:pt x="0" y="0"/>
                </a:moveTo>
                <a:lnTo>
                  <a:pt x="2738719" y="0"/>
                </a:lnTo>
                <a:lnTo>
                  <a:pt x="2738719" y="6189194"/>
                </a:lnTo>
                <a:lnTo>
                  <a:pt x="0" y="6189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911083" y="837788"/>
            <a:ext cx="16230600" cy="367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【走出情緒迷宮，練習自我覺察，認識情緒宇宙】影片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01343" y="361595"/>
            <a:ext cx="14963471" cy="8558711"/>
          </a:xfrm>
          <a:custGeom>
            <a:avLst/>
            <a:gdLst/>
            <a:ahLst/>
            <a:cxnLst/>
            <a:rect l="l" t="t" r="r" b="b"/>
            <a:pathLst>
              <a:path w="14963471" h="8558711">
                <a:moveTo>
                  <a:pt x="0" y="0"/>
                </a:moveTo>
                <a:lnTo>
                  <a:pt x="14963472" y="0"/>
                </a:lnTo>
                <a:lnTo>
                  <a:pt x="14963472" y="8558710"/>
                </a:lnTo>
                <a:lnTo>
                  <a:pt x="0" y="8558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56" b="-1803"/>
            </a:stretch>
          </a:blipFill>
        </p:spPr>
      </p:sp>
      <p:sp>
        <p:nvSpPr>
          <p:cNvPr id="3" name="文字方塊 2"/>
          <p:cNvSpPr txBox="1"/>
          <p:nvPr/>
        </p:nvSpPr>
        <p:spPr>
          <a:xfrm>
            <a:off x="2159224" y="9391972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www.youtube.com/watch?v=nhxFja1yPuw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168312" y="-1673515"/>
            <a:ext cx="6003109" cy="21863631"/>
            <a:chOff x="0" y="0"/>
            <a:chExt cx="1779606" cy="6481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9606" cy="6481416"/>
            </a:xfrm>
            <a:custGeom>
              <a:avLst/>
              <a:gdLst/>
              <a:ahLst/>
              <a:cxnLst/>
              <a:rect l="l" t="t" r="r" b="b"/>
              <a:pathLst>
                <a:path w="1779606" h="6481416">
                  <a:moveTo>
                    <a:pt x="0" y="0"/>
                  </a:moveTo>
                  <a:lnTo>
                    <a:pt x="1779606" y="0"/>
                  </a:lnTo>
                  <a:lnTo>
                    <a:pt x="1779606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FF62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79606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775925" y="1350993"/>
            <a:ext cx="3862528" cy="12821670"/>
          </a:xfrm>
          <a:custGeom>
            <a:avLst/>
            <a:gdLst/>
            <a:ahLst/>
            <a:cxnLst/>
            <a:rect l="l" t="t" r="r" b="b"/>
            <a:pathLst>
              <a:path w="3862528" h="12821670">
                <a:moveTo>
                  <a:pt x="3862528" y="0"/>
                </a:moveTo>
                <a:lnTo>
                  <a:pt x="0" y="0"/>
                </a:lnTo>
                <a:lnTo>
                  <a:pt x="0" y="12821670"/>
                </a:lnTo>
                <a:lnTo>
                  <a:pt x="3862528" y="12821670"/>
                </a:lnTo>
                <a:lnTo>
                  <a:pt x="38625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845035" y="2839787"/>
            <a:ext cx="11414265" cy="772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10"/>
              </a:lnSpc>
            </a:pPr>
            <a:r>
              <a:rPr lang="en-US" sz="45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1.當你感覺不對勁，停下來感覺自己身心狀態。掃描自己身心狀態「心跳加速」、「</a:t>
            </a:r>
            <a:r>
              <a:rPr lang="en-US" sz="45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手心出汗</a:t>
            </a:r>
            <a:r>
              <a:rPr lang="en-US" sz="45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」、「</a:t>
            </a:r>
            <a:r>
              <a:rPr lang="en-US" sz="45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肌肉緊張</a:t>
            </a:r>
            <a:r>
              <a:rPr lang="en-US" sz="45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」、「</a:t>
            </a:r>
            <a:r>
              <a:rPr lang="en-US" sz="45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胃部翻騰</a:t>
            </a:r>
            <a:r>
              <a:rPr lang="en-US" sz="45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」。</a:t>
            </a:r>
          </a:p>
          <a:p>
            <a:pPr algn="l">
              <a:lnSpc>
                <a:spcPts val="6410"/>
              </a:lnSpc>
            </a:pPr>
            <a:endParaRPr dirty="0"/>
          </a:p>
          <a:p>
            <a:pPr algn="l">
              <a:lnSpc>
                <a:spcPts val="6410"/>
              </a:lnSpc>
            </a:pPr>
            <a:endParaRPr lang="en-US" dirty="0">
              <a:sym typeface="王漢宗特黑體"/>
            </a:endParaRPr>
          </a:p>
          <a:p>
            <a:pPr algn="l">
              <a:lnSpc>
                <a:spcPts val="6410"/>
              </a:lnSpc>
            </a:pPr>
            <a:r>
              <a:rPr lang="en-US" sz="4578" dirty="0" smtClean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2</a:t>
            </a:r>
            <a:r>
              <a:rPr lang="en-US" sz="45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.為情緒命名</a:t>
            </a:r>
          </a:p>
          <a:p>
            <a:pPr algn="l">
              <a:lnSpc>
                <a:spcPts val="6410"/>
              </a:lnSpc>
            </a:pPr>
            <a:r>
              <a:rPr lang="en-US" sz="45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「</a:t>
            </a:r>
            <a:r>
              <a:rPr lang="en-US" sz="45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我感到沮喪</a:t>
            </a:r>
            <a:r>
              <a:rPr lang="en-US" sz="45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」、「</a:t>
            </a:r>
            <a:r>
              <a:rPr lang="en-US" sz="45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我覺得煩躁</a:t>
            </a:r>
            <a:r>
              <a:rPr lang="en-US" sz="45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」、「</a:t>
            </a:r>
            <a:r>
              <a:rPr lang="en-US" sz="4578" dirty="0" err="1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我被冒犯感到惱怒</a:t>
            </a:r>
            <a:r>
              <a:rPr lang="en-US" sz="4578" dirty="0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」</a:t>
            </a:r>
          </a:p>
          <a:p>
            <a:pPr algn="l">
              <a:lnSpc>
                <a:spcPts val="4450"/>
              </a:lnSpc>
            </a:pPr>
            <a:endParaRPr dirty="0"/>
          </a:p>
          <a:p>
            <a:pPr algn="l">
              <a:lnSpc>
                <a:spcPts val="4450"/>
              </a:lnSpc>
              <a:spcBef>
                <a:spcPct val="0"/>
              </a:spcBef>
            </a:pPr>
            <a:endParaRPr dirty="0"/>
          </a:p>
        </p:txBody>
      </p:sp>
      <p:sp>
        <p:nvSpPr>
          <p:cNvPr id="7" name="TextBox 7"/>
          <p:cNvSpPr txBox="1"/>
          <p:nvPr/>
        </p:nvSpPr>
        <p:spPr>
          <a:xfrm>
            <a:off x="5746963" y="1274793"/>
            <a:ext cx="11218120" cy="121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自我覺察~知道自己的感覺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168312" y="-1673515"/>
            <a:ext cx="6003109" cy="21863631"/>
            <a:chOff x="0" y="0"/>
            <a:chExt cx="1779606" cy="6481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9606" cy="6481416"/>
            </a:xfrm>
            <a:custGeom>
              <a:avLst/>
              <a:gdLst/>
              <a:ahLst/>
              <a:cxnLst/>
              <a:rect l="l" t="t" r="r" b="b"/>
              <a:pathLst>
                <a:path w="1779606" h="6481416">
                  <a:moveTo>
                    <a:pt x="0" y="0"/>
                  </a:moveTo>
                  <a:lnTo>
                    <a:pt x="1779606" y="0"/>
                  </a:lnTo>
                  <a:lnTo>
                    <a:pt x="1779606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C6DE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79606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143500"/>
            <a:ext cx="5351334" cy="5358032"/>
          </a:xfrm>
          <a:custGeom>
            <a:avLst/>
            <a:gdLst/>
            <a:ahLst/>
            <a:cxnLst/>
            <a:rect l="l" t="t" r="r" b="b"/>
            <a:pathLst>
              <a:path w="5351334" h="5358032">
                <a:moveTo>
                  <a:pt x="0" y="0"/>
                </a:moveTo>
                <a:lnTo>
                  <a:pt x="5351334" y="0"/>
                </a:lnTo>
                <a:lnTo>
                  <a:pt x="5351334" y="5358032"/>
                </a:lnTo>
                <a:lnTo>
                  <a:pt x="0" y="535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104606" y="952500"/>
            <a:ext cx="11218120" cy="121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深入發現情緒背後的原因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37560" y="2729367"/>
            <a:ext cx="11414265" cy="849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10"/>
              </a:lnSpc>
            </a:pPr>
            <a:r>
              <a:rPr lang="en-US" sz="4578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1.可控制的原因：舉例「作業寫不完感到焦慮」。採取</a:t>
            </a:r>
            <a:r>
              <a:rPr lang="en-US" sz="4578">
                <a:solidFill>
                  <a:srgbClr val="E93015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主動解決方案</a:t>
            </a:r>
            <a:r>
              <a:rPr lang="en-US" sz="4578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，將大目標拆解小目標，透過實際行動消除壓力。</a:t>
            </a:r>
          </a:p>
          <a:p>
            <a:pPr algn="l">
              <a:lnSpc>
                <a:spcPts val="6410"/>
              </a:lnSpc>
            </a:pPr>
            <a:endParaRPr/>
          </a:p>
          <a:p>
            <a:pPr algn="l">
              <a:lnSpc>
                <a:spcPts val="6410"/>
              </a:lnSpc>
            </a:pPr>
            <a:endParaRPr/>
          </a:p>
          <a:p>
            <a:pPr algn="l">
              <a:lnSpc>
                <a:spcPts val="6410"/>
              </a:lnSpc>
            </a:pPr>
            <a:r>
              <a:rPr lang="en-US" sz="4578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2.不可控制的原因：舉例「家人生病」。對於自己無法改變的情況，重點在</a:t>
            </a:r>
            <a:r>
              <a:rPr lang="en-US" sz="4578">
                <a:solidFill>
                  <a:srgbClr val="E93015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調整心態與尋求支持</a:t>
            </a:r>
            <a:r>
              <a:rPr lang="en-US" sz="4578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。釐清需求後可透過健康溝通向他人求助，或調整期待。</a:t>
            </a:r>
          </a:p>
          <a:p>
            <a:pPr algn="l">
              <a:lnSpc>
                <a:spcPts val="4450"/>
              </a:lnSpc>
            </a:pPr>
            <a:endParaRPr/>
          </a:p>
          <a:p>
            <a:pPr algn="l">
              <a:lnSpc>
                <a:spcPts val="4450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742004" y="-9176153"/>
            <a:ext cx="6003109" cy="21863631"/>
            <a:chOff x="0" y="0"/>
            <a:chExt cx="1779606" cy="6481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9606" cy="6481416"/>
            </a:xfrm>
            <a:custGeom>
              <a:avLst/>
              <a:gdLst/>
              <a:ahLst/>
              <a:cxnLst/>
              <a:rect l="l" t="t" r="r" b="b"/>
              <a:pathLst>
                <a:path w="1779606" h="6481416">
                  <a:moveTo>
                    <a:pt x="0" y="0"/>
                  </a:moveTo>
                  <a:lnTo>
                    <a:pt x="1779606" y="0"/>
                  </a:lnTo>
                  <a:lnTo>
                    <a:pt x="1779606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79606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143500"/>
            <a:ext cx="5247971" cy="4795333"/>
          </a:xfrm>
          <a:custGeom>
            <a:avLst/>
            <a:gdLst/>
            <a:ahLst/>
            <a:cxnLst/>
            <a:rect l="l" t="t" r="r" b="b"/>
            <a:pathLst>
              <a:path w="5247971" h="4795333">
                <a:moveTo>
                  <a:pt x="0" y="0"/>
                </a:moveTo>
                <a:lnTo>
                  <a:pt x="5247971" y="0"/>
                </a:lnTo>
                <a:lnTo>
                  <a:pt x="5247971" y="4795333"/>
                </a:lnTo>
                <a:lnTo>
                  <a:pt x="0" y="47953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27030" y="1107774"/>
            <a:ext cx="11218120" cy="121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同理他人感受，換位思考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03217" y="3235264"/>
            <a:ext cx="11414265" cy="5013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0"/>
              </a:lnSpc>
            </a:pPr>
            <a:r>
              <a:rPr lang="en-US" sz="6278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1.一方願意說，適當表達</a:t>
            </a:r>
          </a:p>
          <a:p>
            <a:pPr algn="l">
              <a:lnSpc>
                <a:spcPts val="8790"/>
              </a:lnSpc>
            </a:pPr>
            <a:endParaRPr/>
          </a:p>
          <a:p>
            <a:pPr algn="l">
              <a:lnSpc>
                <a:spcPts val="8790"/>
              </a:lnSpc>
            </a:pPr>
            <a:endParaRPr/>
          </a:p>
          <a:p>
            <a:pPr algn="l">
              <a:lnSpc>
                <a:spcPts val="7810"/>
              </a:lnSpc>
            </a:pPr>
            <a:r>
              <a:rPr lang="en-US" sz="5578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2.一方願意聽，溫柔接納情緒</a:t>
            </a:r>
          </a:p>
          <a:p>
            <a:pPr algn="l">
              <a:lnSpc>
                <a:spcPts val="4450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6863393" y="-415364"/>
            <a:ext cx="12490998" cy="10235986"/>
            <a:chOff x="0" y="0"/>
            <a:chExt cx="3702924" cy="30344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02924" cy="3034431"/>
            </a:xfrm>
            <a:custGeom>
              <a:avLst/>
              <a:gdLst/>
              <a:ahLst/>
              <a:cxnLst/>
              <a:rect l="l" t="t" r="r" b="b"/>
              <a:pathLst>
                <a:path w="3702924" h="3034431">
                  <a:moveTo>
                    <a:pt x="0" y="0"/>
                  </a:moveTo>
                  <a:lnTo>
                    <a:pt x="3702924" y="0"/>
                  </a:lnTo>
                  <a:lnTo>
                    <a:pt x="3702924" y="3034431"/>
                  </a:lnTo>
                  <a:lnTo>
                    <a:pt x="0" y="3034431"/>
                  </a:lnTo>
                  <a:close/>
                </a:path>
              </a:pathLst>
            </a:custGeom>
            <a:solidFill>
              <a:srgbClr val="FFE87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702924" cy="30820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313112" y="3099566"/>
            <a:ext cx="6418493" cy="400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2"/>
              </a:lnSpc>
            </a:pPr>
            <a:r>
              <a:rPr lang="en-US" sz="912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好好說心情</a:t>
            </a:r>
          </a:p>
          <a:p>
            <a:pPr algn="l">
              <a:lnSpc>
                <a:spcPts val="10042"/>
              </a:lnSpc>
            </a:pPr>
            <a:endParaRPr/>
          </a:p>
          <a:p>
            <a:pPr algn="l">
              <a:lnSpc>
                <a:spcPts val="10042"/>
              </a:lnSpc>
            </a:pPr>
            <a:r>
              <a:rPr lang="en-US" sz="9129">
                <a:solidFill>
                  <a:srgbClr val="0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慢慢想辦法</a:t>
            </a:r>
          </a:p>
        </p:txBody>
      </p:sp>
      <p:sp>
        <p:nvSpPr>
          <p:cNvPr id="6" name="Freeform 6"/>
          <p:cNvSpPr/>
          <p:nvPr/>
        </p:nvSpPr>
        <p:spPr>
          <a:xfrm>
            <a:off x="1726946" y="1408636"/>
            <a:ext cx="4333385" cy="13231709"/>
          </a:xfrm>
          <a:custGeom>
            <a:avLst/>
            <a:gdLst/>
            <a:ahLst/>
            <a:cxnLst/>
            <a:rect l="l" t="t" r="r" b="b"/>
            <a:pathLst>
              <a:path w="4333385" h="13231709">
                <a:moveTo>
                  <a:pt x="0" y="0"/>
                </a:moveTo>
                <a:lnTo>
                  <a:pt x="4333385" y="0"/>
                </a:lnTo>
                <a:lnTo>
                  <a:pt x="4333385" y="13231709"/>
                </a:lnTo>
                <a:lnTo>
                  <a:pt x="0" y="13231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276</Words>
  <Application>Microsoft Office PowerPoint</Application>
  <PresentationFormat>自訂</PresentationFormat>
  <Paragraphs>76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新細明體</vt:lpstr>
      <vt:lpstr>Calibri</vt:lpstr>
      <vt:lpstr>Arial</vt:lpstr>
      <vt:lpstr>王漢宗特黑體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114-1心情溫度計</dc:title>
  <cp:lastModifiedBy>User</cp:lastModifiedBy>
  <cp:revision>5</cp:revision>
  <dcterms:created xsi:type="dcterms:W3CDTF">2006-08-16T00:00:00Z</dcterms:created>
  <dcterms:modified xsi:type="dcterms:W3CDTF">2025-10-28T01:18:54Z</dcterms:modified>
  <dc:identifier>DAG2x8KeRkU</dc:identifier>
</cp:coreProperties>
</file>